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4" r:id="rId8"/>
    <p:sldId id="261" r:id="rId9"/>
    <p:sldId id="263" r:id="rId10"/>
    <p:sldId id="264" r:id="rId11"/>
    <p:sldId id="266" r:id="rId12"/>
    <p:sldId id="267" r:id="rId13"/>
    <p:sldId id="285" r:id="rId14"/>
    <p:sldId id="269" r:id="rId15"/>
    <p:sldId id="268" r:id="rId16"/>
    <p:sldId id="271" r:id="rId17"/>
    <p:sldId id="273" r:id="rId18"/>
    <p:sldId id="286" r:id="rId19"/>
    <p:sldId id="287" r:id="rId20"/>
    <p:sldId id="262" r:id="rId21"/>
    <p:sldId id="265" r:id="rId22"/>
    <p:sldId id="276" r:id="rId23"/>
    <p:sldId id="283" r:id="rId24"/>
    <p:sldId id="279" r:id="rId25"/>
    <p:sldId id="280" r:id="rId26"/>
    <p:sldId id="281" r:id="rId27"/>
    <p:sldId id="290" r:id="rId28"/>
    <p:sldId id="291" r:id="rId29"/>
    <p:sldId id="288" r:id="rId30"/>
    <p:sldId id="282" r:id="rId31"/>
    <p:sldId id="292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6D9A79-A6DE-BF87-518A-78E04A307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B32125E-CFC6-E582-CBC6-201942FCF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75C655-EE32-740A-46E5-7831FAD8F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2FC7-B687-4D9B-90DB-6DDB40BE3A13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5FB5774-6F64-02DD-4C65-A10757BB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DA1AA4-9055-A5C6-C3E7-6C9866A4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3126-09A9-4A57-9155-841945594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76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4FB6FC-F76C-4418-4233-29090EAE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AF1C2AF-5D81-EA22-D64D-74357E827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194BD3-844A-8831-5CCF-700FDB890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2FC7-B687-4D9B-90DB-6DDB40BE3A13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E777CE-08D0-7612-82AC-375CFD49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868535-53C5-6222-50F3-858C6885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3126-09A9-4A57-9155-841945594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353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C1016C9-6B70-9E7E-ED34-504CAF6B5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B4B0863-724E-0292-D3BF-08509F3E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7573B1-0916-C87C-7BFB-0FE6540DD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2FC7-B687-4D9B-90DB-6DDB40BE3A13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1D4D06-E096-8B4D-577F-D12ACB94D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A8785A-C9F2-D9E4-4A2A-A4D9BDA4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3126-09A9-4A57-9155-841945594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2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B289BE-615F-7C8D-B950-AF5E9080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1C8148-18D6-ECA2-F3C1-4862C4AB5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8B74B4-A928-DD2D-8EBF-8603DDDBE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2FC7-B687-4D9B-90DB-6DDB40BE3A13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60038F-24A5-440D-8399-9976E1A2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F97460-5760-FDD7-FEE1-EBA6943E2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3126-09A9-4A57-9155-841945594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39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0ADA44-4CDB-4302-A2F3-A4453367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5D1855-91AD-65C5-F912-F5E1A91D0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4EB43A-B60F-3A76-A4F5-8A147C6F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2FC7-B687-4D9B-90DB-6DDB40BE3A13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F51FDF-DFEE-CBF1-8156-57C9AB57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E0ED24-20DF-E2D9-A08A-2FB5758F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3126-09A9-4A57-9155-841945594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859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DBF2BE-3CF1-ACB5-297D-DF2CD089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C830D5-C206-6074-7CDF-27D86FAF1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E72CFA-B987-D225-AE2C-A965F6133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C7A320-9D56-273F-BC6B-E2E6F1C8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2FC7-B687-4D9B-90DB-6DDB40BE3A13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8C4AAF-2BDC-2F38-C909-63A51129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AE0631-CCD8-5B4E-FABD-E982C791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3126-09A9-4A57-9155-841945594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690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EA92AD-5FA7-3B39-374A-813ABD919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AE7EEE-1908-C3A3-EC91-C2A62704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54E08F-D6C2-DDDA-D3BE-7CBC601B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593F7C6-6307-9E0D-831B-49ED05CB2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55CAD21-7D7D-1803-B60E-27BE770F9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1F11425-6C3C-EBA6-3354-FC43499AC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2FC7-B687-4D9B-90DB-6DDB40BE3A13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2F178A9-7690-2294-B15D-0CA855E3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6C04C70-F151-4D22-A85F-5A52ECAC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3126-09A9-4A57-9155-841945594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323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F74C3-FB0C-4AF1-3A3B-D5922586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5D60724-2710-D9B4-DC6E-CDF573B00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2FC7-B687-4D9B-90DB-6DDB40BE3A13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8F8F04-C357-17E7-7564-82F636D3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E234EB4-A506-974B-27DA-4CDE70C0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3126-09A9-4A57-9155-841945594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15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45CADFF-1256-EE8B-293F-C9E589EA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2FC7-B687-4D9B-90DB-6DDB40BE3A13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26A6A6B-9584-A52F-FAC9-65DE027C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09205F-CEC9-81ED-495E-7AE0F080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3126-09A9-4A57-9155-841945594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92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E901F0-6DC3-699D-8395-FB295F4D2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38694B-83A8-F5B0-7E29-0ABA9193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A25429-72CA-EBFA-524D-907063BC1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2C8698C-3510-6458-4C7B-28175216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2FC7-B687-4D9B-90DB-6DDB40BE3A13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ECC1F7B-D9AF-9EC7-F96C-4384A8D5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38021F4-05BF-1385-E26D-533ACE1B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3126-09A9-4A57-9155-841945594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69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34FDE3-E2FF-368D-3B09-C1290CFE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D7FE310-59B0-C1B9-35D7-800D70665C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7D7F597-BF57-04D6-16BE-0F4379FB6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38F2E98-755E-6646-4295-0ACEDDF71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2FC7-B687-4D9B-90DB-6DDB40BE3A13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79C9AF7-7BD1-857D-CC04-6ACA6E60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C3ED6E-D4BB-AB4B-D681-6ACF460E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3126-09A9-4A57-9155-841945594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67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7633E21-E87E-A8FD-27E4-941C6B04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1416D2-18EF-CE62-A8E1-84CDF8E43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E93275-1EAC-09E3-E9EB-941D14A9C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2FC7-B687-4D9B-90DB-6DDB40BE3A13}" type="datetimeFigureOut">
              <a:rPr lang="pl-PL" smtClean="0"/>
              <a:t>03.01.2023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E11F51-0E3B-F663-C537-FF70A5C52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5D6906-E70F-F184-BD49-E279FD49F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3126-09A9-4A57-9155-841945594F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897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kresy24.pl/tag/2022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e.pl/pl/dzielo/bruno-schulz-sanatorium-pod-klepsydra" TargetMode="External"/><Relationship Id="rId2" Type="http://schemas.openxmlformats.org/officeDocument/2006/relationships/hyperlink" Target="https://culture.pl/pl/dzielo/bruno-schulz-sklepy-cynamonow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ulture.pl/pl/node/4758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ulture.pl/pl/node/3413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6464591-BFEF-6DF2-A376-CDE4530D3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608" y="1380564"/>
            <a:ext cx="4561369" cy="2346229"/>
          </a:xfrm>
        </p:spPr>
        <p:txBody>
          <a:bodyPr anchor="b">
            <a:normAutofit/>
          </a:bodyPr>
          <a:lstStyle/>
          <a:p>
            <a:r>
              <a:rPr lang="pl-PL" sz="3200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Bruno Schulz i jego świat</a:t>
            </a:r>
          </a:p>
        </p:txBody>
      </p:sp>
      <p:pic>
        <p:nvPicPr>
          <p:cNvPr id="1026" name="Picture 2" descr="Znalezione obrazy dla zapytania bruno schulz">
            <a:extLst>
              <a:ext uri="{FF2B5EF4-FFF2-40B4-BE49-F238E27FC236}">
                <a16:creationId xmlns:a16="http://schemas.microsoft.com/office/drawing/2014/main" id="{8E9B0811-6CC8-C660-4D5B-F5DE1A3E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935" y="1419785"/>
            <a:ext cx="4018430" cy="401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78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6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8CED72-92E6-BF5F-69BE-BB37B291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Wielka Synagoga w Drohobyczu</a:t>
            </a:r>
          </a:p>
        </p:txBody>
      </p:sp>
      <p:sp>
        <p:nvSpPr>
          <p:cNvPr id="308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ielka Synagoga w Drohobyczu – Wikipedia, wolna encyklopedia">
            <a:extLst>
              <a:ext uri="{FF2B5EF4-FFF2-40B4-BE49-F238E27FC236}">
                <a16:creationId xmlns:a16="http://schemas.microsoft.com/office/drawing/2014/main" id="{AD0833AA-B604-A1A2-3880-CAF4926F5C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 b="3958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87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E1BA8D-E66A-496D-55D6-CEED9A7D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Drohobycz rok 1924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DAE2F2-F836-1836-46B4-6D4CFD66E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Muli"/>
              </a:rPr>
              <a:t>W 1924 roku Schulz podjął pracę jako nauczyciel rysunków i kierownik wydziału robót ręcznych w państwowym gimnazjum im. Króla Władysława Jagiełły. Nie przepadał za tym zajęciem, o czym pisał w listach do znajomych, ale jego uczniowie zapamiętali go jako dobrego nauczyciela. Alfred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Muli"/>
              </a:rPr>
              <a:t>Schreyer</a:t>
            </a:r>
            <a:r>
              <a:rPr lang="pl-PL" b="0" i="0" dirty="0">
                <a:solidFill>
                  <a:srgbClr val="000000"/>
                </a:solidFill>
                <a:effectLst/>
                <a:latin typeface="Muli"/>
              </a:rPr>
              <a:t>, uczeń pisarza, wspominał, że był bardzo cichy, delikatny i skromny, ale miał autorytet, choć nigdy nie stawiał dwój. Jako nauczyciel rysunków Schulz pracował do 1941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3472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47997D-89FC-464A-9827-04416795D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5116"/>
            <a:ext cx="10515600" cy="5751847"/>
          </a:xfrm>
        </p:spPr>
        <p:txBody>
          <a:bodyPr>
            <a:normAutofit lnSpcReduction="10000"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Muli"/>
              </a:rPr>
              <a:t>W latach 20. Schulz zaczął pisać, początkowo do szuflady. W 1933 r. zadebiutował w "Wiadomościach Literackich" opowiadaniem "Ptaki", które zwróciło uwagę stołecznych literatów na tajemniczego nauczyciela rysunków z kresowego miasteczka. Zaczął korespondować z Zofią Nałkowską, dzięki pomocy której w tym samym roku wydał w wydawnictwie Rój "Sklepy cynamonowe". Pierwszy znany utwór Schulza "Noc Lipcowa" z 1928 r., został opublikowany dopiero w 1936 r., w tomie "Sanatorium pod Klepsydrą". Nikomu nieznany nauczyciel z dnia na dzień stał się postacią publiczną, Schulz zaczął częściej bywać w Warszawie, wszedł w świat literacki. Twórczość Schulza - zarówno plastyczna, jak i pisarska - to opowieść o jego własnych słabościach, zawiłościach psychiki, obsesjach, pasjach i kompleksach. Artysta cierpiał na agorafobię, był odludkiem, człowiekiem małomównym, uchodził za dziwaka. Popadał w stany depresyjne, często chorował. Uchodził za brzydala, nigdy się nie ożenił, choć jego twórczość przesiąknięta jest fascynacją kobietami.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261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71292A-4F61-D191-7C9D-D47A33422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Wystawa w Krakowie pokazuje kilkadziesiąt rysunków i grafik Brunona Schulza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C43AEAF-F7E4-0E79-1A2D-383806864A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1447" y="1815898"/>
            <a:ext cx="78113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1B5F1C-DE69-EE82-C1DF-44FB9362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Bruno Schulz jest ofiarą stereotypu interpretacyjnego. Zrobiono z niego fetyszystę i masochistę. Podstawą tej diagnozy są „wyznania” artystyczne – rysunki i </a:t>
            </a:r>
            <a:r>
              <a:rPr lang="pl-PL" b="0" i="1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Xięga</a:t>
            </a:r>
            <a:r>
              <a:rPr lang="pl-PL" b="0" i="1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bałwochwalcza</a:t>
            </a:r>
            <a:r>
              <a:rPr lang="pl-PL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 Wystawa w MOCAK-u oraz towarzysząca jej publikacja starają się podważyć taki wizerunek, ponieważ wydaje się zbyt dużym uproszczeniem tej niezwykłej indywidualności.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107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09D8D8-8C86-4AE8-EE11-579E1FC9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1">
                <a:solidFill>
                  <a:srgbClr val="FFFFFF"/>
                </a:solidFill>
                <a:effectLst/>
              </a:rPr>
              <a:t>Bruno Schulz: Sex-Fiction</a:t>
            </a:r>
            <a:br>
              <a:rPr lang="en-US" sz="3600" b="0" i="0">
                <a:solidFill>
                  <a:srgbClr val="FFFFFF"/>
                </a:solidFill>
                <a:effectLst/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512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runo Schulz, //Kobieta – panna Kuziw, pies, mężczyzna – autoportret//, przed 1936, ołówek / papier, 16 × 20,3 cm, courtesy Muzeum Literatury im. Adama Mickiewicza w Warszawie">
            <a:extLst>
              <a:ext uri="{FF2B5EF4-FFF2-40B4-BE49-F238E27FC236}">
                <a16:creationId xmlns:a16="http://schemas.microsoft.com/office/drawing/2014/main" id="{96C0F3BF-9FCE-0E38-9FBC-F758FF4D1E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0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63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Bruno Schulz, //Mężczyźni-karły, Autoportrety//, ok. 1934, ołówek / papier, 15 × 19 cm, courtesy Muzeum Literatury im. Adama Mickiewicza w Warszawie">
            <a:extLst>
              <a:ext uri="{FF2B5EF4-FFF2-40B4-BE49-F238E27FC236}">
                <a16:creationId xmlns:a16="http://schemas.microsoft.com/office/drawing/2014/main" id="{731CE621-BB63-50F9-5802-C9C38E51B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9" b="1673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30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922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Bruno Schulz, //Mężczyzna, kobieta, autoportret//, ok. 1930, ołówek / papier, 16 × 18 cm, courtesy Muzeum Literatury im. Adama Mickiewicza w Warszawie">
            <a:extLst>
              <a:ext uri="{FF2B5EF4-FFF2-40B4-BE49-F238E27FC236}">
                <a16:creationId xmlns:a16="http://schemas.microsoft.com/office/drawing/2014/main" id="{8FDC4DAA-03BA-F5E5-909C-E58B3E25F6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9534" y="643467"/>
            <a:ext cx="745293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6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B4A305-5D09-A613-523B-00D7525D2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Bruno Schulz – „Odwieczna baśń „</a:t>
            </a:r>
            <a:br>
              <a:rPr lang="pl-PL" dirty="0"/>
            </a:br>
            <a:r>
              <a:rPr lang="pl-PL" dirty="0" err="1"/>
              <a:t>Xsięga</a:t>
            </a:r>
            <a:r>
              <a:rPr lang="pl-PL" dirty="0"/>
              <a:t> Bałwochwalcza, 1920-1922.</a:t>
            </a:r>
          </a:p>
        </p:txBody>
      </p:sp>
      <p:pic>
        <p:nvPicPr>
          <p:cNvPr id="1026" name="Picture 2" descr="Bruno Schulz, //Odwieczna baśń// z cyklu //Xięga Bałwochwalcza//, 1920–1922, cliché-verre / papier, 16 × 11,6 cm, kolekcja prywatna">
            <a:extLst>
              <a:ext uri="{FF2B5EF4-FFF2-40B4-BE49-F238E27FC236}">
                <a16:creationId xmlns:a16="http://schemas.microsoft.com/office/drawing/2014/main" id="{95A7D26D-D685-3B3D-B8B8-9D512FAA23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20" y="1762125"/>
            <a:ext cx="6602730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9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21394A-D475-D212-2C0B-0C17F161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Bruno Schulz - autoportrety</a:t>
            </a:r>
          </a:p>
        </p:txBody>
      </p:sp>
      <p:pic>
        <p:nvPicPr>
          <p:cNvPr id="2050" name="Picture 2" descr="Cytat wizualny z rysunku Brunona Schulza">
            <a:extLst>
              <a:ext uri="{FF2B5EF4-FFF2-40B4-BE49-F238E27FC236}">
                <a16:creationId xmlns:a16="http://schemas.microsoft.com/office/drawing/2014/main" id="{B62094D3-53A4-7197-BE8B-FB7A5E9FFD2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7317"/>
            <a:ext cx="5181600" cy="38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ytat wizualny z rysunku Brunona Schulza">
            <a:extLst>
              <a:ext uri="{FF2B5EF4-FFF2-40B4-BE49-F238E27FC236}">
                <a16:creationId xmlns:a16="http://schemas.microsoft.com/office/drawing/2014/main" id="{2D6BA829-0D39-501B-A13D-6553ED90AE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67317"/>
            <a:ext cx="5181600" cy="386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0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147A09-5858-E6B4-93A8-4B9123D7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GoodCompPro-Bold"/>
              </a:rPr>
              <a:t>Bruno Schulz</a:t>
            </a:r>
            <a:br>
              <a:rPr lang="pl-PL" b="1" i="0" dirty="0">
                <a:solidFill>
                  <a:srgbClr val="000000"/>
                </a:solidFill>
                <a:effectLst/>
                <a:latin typeface="GoodCompPro-Bold"/>
              </a:rPr>
            </a:br>
            <a:r>
              <a:rPr lang="pl-PL" b="0" i="0" dirty="0">
                <a:solidFill>
                  <a:srgbClr val="5A5A5A"/>
                </a:solidFill>
                <a:effectLst/>
                <a:latin typeface="MoreCompPro-Book"/>
              </a:rPr>
              <a:t>12.07.1892—19.11.1942</a:t>
            </a:r>
            <a:br>
              <a:rPr lang="pl-PL" b="0" i="0" dirty="0">
                <a:solidFill>
                  <a:srgbClr val="5A5A5A"/>
                </a:solidFill>
                <a:effectLst/>
                <a:latin typeface="MoreCompPro-Book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E6B603-2E43-46E4-4070-722358E80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0" i="0" dirty="0">
                <a:solidFill>
                  <a:srgbClr val="1E1E1E"/>
                </a:solidFill>
                <a:effectLst/>
                <a:latin typeface="MoreCompPro-Book"/>
              </a:rPr>
              <a:t>Wybitny pisarz, malarz, rysownik, grafik. Urodzony 12 lipca 1892 w Drohobyczu, zmarł tragicznie 19 listopada 1942 tamże.</a:t>
            </a:r>
          </a:p>
          <a:p>
            <a:r>
              <a:rPr lang="pl-PL" b="0" i="0" dirty="0">
                <a:solidFill>
                  <a:srgbClr val="5A5A5A"/>
                </a:solidFill>
                <a:effectLst/>
                <a:latin typeface="MoreCompPro-Book"/>
              </a:rPr>
              <a:t>Bruno Schulz urodził się w </a:t>
            </a:r>
            <a:r>
              <a:rPr lang="pl-PL" b="1" i="0" dirty="0">
                <a:solidFill>
                  <a:srgbClr val="5A5A5A"/>
                </a:solidFill>
                <a:effectLst/>
                <a:latin typeface="MoreCompPro-Book"/>
              </a:rPr>
              <a:t>Drohobyczu,</a:t>
            </a:r>
            <a:r>
              <a:rPr lang="pl-PL" b="0" i="0" dirty="0">
                <a:solidFill>
                  <a:srgbClr val="5A5A5A"/>
                </a:solidFill>
                <a:effectLst/>
                <a:latin typeface="MoreCompPro-Book"/>
              </a:rPr>
              <a:t> niewielkim miasteczku na zachodniej Ukrainie, położonym niedaleko Lwowa. Tam spędził prawie całe swoje życie. Niechętnie z Drohobycza wyjeżdżał. Jeśli opuszczał rodzinne miasto, czynił to sporadycznie i na krótko. Uważał je za centrum świata, był jego pilnym obserwatorem i okazał się doskonałym "kronikarzem". Jego twórczość zarówno literacka, jak plastyczna przesycona jest drohobyckimi realiami. Na kartach opowiadań można spotkać opisy głównych ulic i charakterystycznych budowli miasteczka, a także wizerunki jego mieszkańców.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8204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39A395-2A61-E402-4012-9DAB7F2B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Drohobycz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932AFF-2E07-C343-F31F-5A990AB38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Drohobycz dla Schulza był centrum wszechświata. Dlatego dziś jego historie przypomina tak wiele miejsc. </a:t>
            </a:r>
            <a:r>
              <a:rPr lang="pl-PL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Płyta na chodniku </a:t>
            </a:r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obok parku wskazuje miejsce, gdzie Schulz zginął zabity w 1942 roku przez hitlerowca. 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Dziś w Drohobyczu pozostały liczne pamiątki i wspomnienia artysty o światowej sławie, który wciąż inspiruje do pracy innych. Malarz i grafik - Lew Skop - wykonał ilustracje do nowego wydania "Sklepów cynamonowych". Z pasją angażuje się też w obchody rocznicowe związane z Schulzem. To właśnie Drohobycz jest miejscem cyklicznych międzynarodowych festiwali Brunona Schulza.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718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Sklep w którym Bruno Schulz kupił chleb ">
            <a:extLst>
              <a:ext uri="{FF2B5EF4-FFF2-40B4-BE49-F238E27FC236}">
                <a16:creationId xmlns:a16="http://schemas.microsoft.com/office/drawing/2014/main" id="{19C2B7DA-D5DE-C996-714C-C7AAE7EE50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384425"/>
            <a:ext cx="4144963" cy="3616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ejsce śmierci B. Schulza">
            <a:extLst>
              <a:ext uri="{FF2B5EF4-FFF2-40B4-BE49-F238E27FC236}">
                <a16:creationId xmlns:a16="http://schemas.microsoft.com/office/drawing/2014/main" id="{0E219429-7504-8FB0-0F99-F90479601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384425"/>
            <a:ext cx="5484813" cy="36163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8A6FEAD-438D-A476-85B4-BAA54498D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pl-PL" sz="2800" b="0" i="0">
                <a:effectLst/>
                <a:latin typeface="arial" panose="020B0604020202020204" pitchFamily="34" charset="0"/>
              </a:rPr>
              <a:t>Bruno Schulz został zastrzelony przez niemieckiego oficera 19 listopada 1942 r. na </a:t>
            </a:r>
            <a:r>
              <a:rPr lang="pl-PL" sz="2800" b="1" i="0">
                <a:effectLst/>
                <a:latin typeface="arial" panose="020B0604020202020204" pitchFamily="34" charset="0"/>
              </a:rPr>
              <a:t>skrzyżowaniu ulic Czackiego i Mickiewicza</a:t>
            </a:r>
            <a:r>
              <a:rPr lang="pl-PL" sz="2800" b="0" i="0">
                <a:effectLst/>
                <a:latin typeface="arial" panose="020B0604020202020204" pitchFamily="34" charset="0"/>
              </a:rPr>
              <a:t> w Drohobyczu.</a:t>
            </a: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1490831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D8E855-57AA-8EFD-63B3-E801195D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21" y="292936"/>
            <a:ext cx="10515600" cy="1325563"/>
          </a:xfrm>
        </p:spPr>
        <p:txBody>
          <a:bodyPr>
            <a:noAutofit/>
          </a:bodyPr>
          <a:lstStyle/>
          <a:p>
            <a:r>
              <a:rPr lang="pl-PL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</a:rPr>
              <a:t>HISTORIA BRUNONA SCHULZA PODCZAS OKUPACJI NIEMIECKIEJ</a:t>
            </a:r>
            <a:br>
              <a:rPr lang="pl-PL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2B3691-E514-4068-E9C9-8524BD7AF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 1 lipca 1941 roku Drohobycz dostaje się w ręce Niemców. W pierwszych dniach hitlerowskiego panowania w mieście dochodzi do pogromu, w którym ginie wielu Żydów. Schulzowi udaje się przeżyć. Przez następne miesiące pracuje przy porządkowaniu zagrabionych przez hitlerowców księgozbiorów, które katalogował. Jego opiekunem został esesman Feliks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Landau</a:t>
            </a:r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- szef drohobyckiego gestapo.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2662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D623D0-D866-88D5-AE9F-1F58EA02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</a:rPr>
              <a:t>HISTORIA BRUNONA SCHULZA PODCZAS OKUPACJI NIEMIECKIEJ</a:t>
            </a:r>
            <a:br>
              <a:rPr lang="pl-PL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E6FD03-4AD1-D51A-E571-7F4F809A7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Landau</a:t>
            </a:r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decydował o życiu i śmierci drohobyckich mieszkańców oraz osobiście brał udział w "rzeziach" ludności żydowskiej, a wcześniej zamordował profesorów lwowskich.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Miał też w zwyczaju strzelać z balkonu domu w którym mieszkał do Żydów, którzy przerywali pracę - nadano mu przydomek "okrutnego mordercy".</a:t>
            </a:r>
            <a:endParaRPr lang="pl-PL" dirty="0"/>
          </a:p>
          <a:p>
            <a:r>
              <a:rPr lang="pl-PL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Landau</a:t>
            </a:r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stylizując się na gestapowskiego arystokratę, na własną rękę chciał być mecenasem sztuki. Stąd patronat nad Schulzem i zmuszanie go do zdobienia malowidłami ściennymi budynków, między innymi krytej ujeżdżalni i kasyna gestapowskiego w Drohobyczu, a także zmuszał do malowania swoich portretów. Malowidła ścienne i portrety gestapowca nie zachowały się.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587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35B7D3-91AF-9561-A249-D4DDB4689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8147"/>
            <a:ext cx="10515600" cy="5358816"/>
          </a:xfrm>
        </p:spPr>
        <p:txBody>
          <a:bodyPr>
            <a:normAutofit/>
          </a:bodyPr>
          <a:lstStyle/>
          <a:p>
            <a:br>
              <a:rPr lang="pl-PL" dirty="0"/>
            </a:br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    Schulzowi, kazał też w willi, w której mieszkał, przyozdobić ściany niewielkiego pokoju dziecięcego scenami z bajek, które miały pokazywać dobry piękny świat. Na ścianach pokoju Schulz namalował przeróżne postaci, między innymi: krasnale, królewicza z królewną, rycerza na koniu, karocę, starszą damę idącą o lasce i niosącą na plecach ciężki kosz, drzewo z ptaszkami i inne.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Prawdopodobnie malowidła zilustrowały tekst książki "Bajka o śpiącej królewnie" </a:t>
            </a:r>
            <a:r>
              <a:rPr lang="pl-PL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(tak twierdzą autorytety i znawcy twórczości Brunona Schulza)</a:t>
            </a:r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 Dwie postacie dziecięce, które znajdowały się na wprost wejścia do pokoju, przedstawiały najprawdopodobniej dzieci Feliksa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Landaua</a:t>
            </a:r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9648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111BFB-B7A8-D39B-0580-77088FF5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</a:rPr>
              <a:t>HISTORIA BRUNONA SCHULZA PODCZAS OKUPACJI NIEMIECKIEJ</a:t>
            </a:r>
            <a:br>
              <a:rPr lang="pl-PL" sz="4400" b="0" i="0" dirty="0">
                <a:solidFill>
                  <a:srgbClr val="343434"/>
                </a:solidFill>
                <a:effectLst/>
                <a:latin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236DCC-9B7A-D4DB-081E-C8770B904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Schulz był potrzebny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Landauowi</a:t>
            </a:r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ale nie mógł czuć się bezpiecznie, gdyż sytuacja w getcie stawała się coraz trudniejsza i artysta zaczynał poważnie obawiać się o swoje życie. Malował powoli, opóźniał pracę w obawie, że przestanie być potrzebny. 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Feralny dzień nadszedł w czwartek </a:t>
            </a:r>
            <a:r>
              <a:rPr lang="pl-PL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19 listopada1942 roku, </a:t>
            </a:r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około południa, kiedy Schulz przypadkowo natrafił w mieście na tzw. "dziką akcję" gestapowców, mordujących Żydów przypadkowo napotkanych na ulicy. Tzw. "dzika akcja" polegała na tym, że nie zabierano Żydów do więzienia, tylko mordowano - rozstrzeliwano na miejscu.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6172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8C4D26-67F5-7A17-8461-9721663FC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Zgubą Schulza była nie tylko "dzika akcja", ale i przede wszystkim osobista wrogość oficera niemieckiego Karola Günthera do swojego przełożonego szefa gestapo Feliksa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Landaua</a:t>
            </a:r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, zakończona aktem zemsty - celowym zastrzeleniem Schulza, który ze względu na talent i wykonywane artystyczne prace był ceniony i potrzebny </a:t>
            </a:r>
            <a:r>
              <a:rPr lang="pl-PL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Landauowi</a:t>
            </a:r>
            <a:r>
              <a:rPr lang="pl-PL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7167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2B20EC-EDE3-A432-925E-8D15D0D86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222222"/>
                </a:solidFill>
                <a:effectLst/>
                <a:latin typeface="pt serif" panose="020A0603040505020204" pitchFamily="18" charset="-18"/>
              </a:rPr>
              <a:t>W 130. rocznicę urodzin Bruno Schulza w Drohobyczu otwarto jubileuszowy dziesiąty Międzynarodowy Festiwal „X </a:t>
            </a:r>
            <a:r>
              <a:rPr lang="pl-PL" b="1" dirty="0" err="1">
                <a:solidFill>
                  <a:srgbClr val="222222"/>
                </a:solidFill>
                <a:effectLst/>
                <a:latin typeface="pt serif" panose="020A0603040505020204" pitchFamily="18" charset="-18"/>
              </a:rPr>
              <a:t>SchulzFest</a:t>
            </a:r>
            <a:r>
              <a:rPr lang="pl-PL" b="1" dirty="0">
                <a:solidFill>
                  <a:srgbClr val="222222"/>
                </a:solidFill>
                <a:effectLst/>
                <a:latin typeface="pt serif" panose="020A0603040505020204" pitchFamily="18" charset="-18"/>
              </a:rPr>
              <a:t> </a:t>
            </a:r>
            <a:r>
              <a:rPr lang="pl-PL" b="1" u="none" strike="noStrike" dirty="0">
                <a:solidFill>
                  <a:srgbClr val="222222"/>
                </a:solidFill>
                <a:effectLst/>
                <a:latin typeface="pt serif" panose="020A0603040505020204" pitchFamily="18" charset="-18"/>
                <a:hlinkClick r:id="rId2" tooltip="Posts tagged with 2022"/>
              </a:rPr>
              <a:t>2022</a:t>
            </a:r>
            <a:r>
              <a:rPr lang="pl-PL" b="1" dirty="0">
                <a:solidFill>
                  <a:srgbClr val="222222"/>
                </a:solidFill>
                <a:effectLst/>
                <a:latin typeface="pt serif" panose="020A0603040505020204" pitchFamily="18" charset="-18"/>
              </a:rPr>
              <a:t> Lb-</a:t>
            </a:r>
            <a:r>
              <a:rPr lang="pl-PL" b="1" dirty="0" err="1">
                <a:solidFill>
                  <a:srgbClr val="222222"/>
                </a:solidFill>
                <a:effectLst/>
                <a:latin typeface="pt serif" panose="020A0603040505020204" pitchFamily="18" charset="-18"/>
              </a:rPr>
              <a:t>Dro</a:t>
            </a:r>
            <a:r>
              <a:rPr lang="pl-PL" b="1" dirty="0">
                <a:solidFill>
                  <a:srgbClr val="222222"/>
                </a:solidFill>
                <a:effectLst/>
                <a:latin typeface="pt serif" panose="020A0603040505020204" pitchFamily="18" charset="-18"/>
              </a:rPr>
              <a:t>”.</a:t>
            </a:r>
          </a:p>
          <a:p>
            <a:r>
              <a:rPr lang="pl-PL" b="1" dirty="0">
                <a:solidFill>
                  <a:srgbClr val="222222"/>
                </a:solidFill>
                <a:effectLst/>
                <a:latin typeface="pt serif" panose="020A0603040505020204" pitchFamily="18" charset="-18"/>
              </a:rPr>
              <a:t> Inauguracja miała miejsce w pomieszczeniach  Lwowskiego Akademickiego Obwodowego Teatru Muzyczno-Dramatycznego im. Jurija Drohobycza. </a:t>
            </a:r>
          </a:p>
          <a:p>
            <a:endParaRPr lang="pl-PL" b="0" dirty="0">
              <a:solidFill>
                <a:srgbClr val="222222"/>
              </a:solidFill>
              <a:effectLst/>
              <a:latin typeface="pt serif" panose="020A0603040505020204" pitchFamily="18" charset="-18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7831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B54036E-1BBC-B75F-7FF9-73A54806D2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50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4FA514-AAD9-9CC6-0224-B1E4374C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/>
              <a:t>Zachowane freski Brunona Schulza</a:t>
            </a:r>
          </a:p>
        </p:txBody>
      </p:sp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Drohobycz - miasto Brunona Schulza_druk">
            <a:extLst>
              <a:ext uri="{FF2B5EF4-FFF2-40B4-BE49-F238E27FC236}">
                <a16:creationId xmlns:a16="http://schemas.microsoft.com/office/drawing/2014/main" id="{7A3950F2-B19E-91A6-687E-F79E698F12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10616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604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9F7630-8A01-B353-2954-1EC16701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1E1E1E"/>
                </a:solidFill>
                <a:effectLst/>
                <a:latin typeface="GoodCompPro-Bold"/>
              </a:rPr>
              <a:t>Sklepy cynamonowe</a:t>
            </a:r>
            <a:br>
              <a:rPr lang="pl-PL" b="1" i="0" dirty="0">
                <a:solidFill>
                  <a:srgbClr val="1E1E1E"/>
                </a:solidFill>
                <a:effectLst/>
                <a:latin typeface="GoodCompPro-Bold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16B5B9-2CEB-5AE1-A81B-8924247AB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5A5A5A"/>
                </a:solidFill>
                <a:effectLst/>
                <a:latin typeface="MoreCompPro-Book"/>
              </a:rPr>
              <a:t>Dorobek artystyczny Schulza jest stosunkowo skromny ilościowo, ale niezwykle bogaty jakościowo - jeśli chodzi o poruszaną problematykę. Składają się nań dwa tomy opowiadań - </a:t>
            </a:r>
            <a:r>
              <a:rPr lang="pl-PL" b="0" i="0" u="sng" dirty="0">
                <a:solidFill>
                  <a:srgbClr val="E40044"/>
                </a:solidFill>
                <a:effectLst/>
                <a:latin typeface="MoreCompPro-Book"/>
                <a:hlinkClick r:id="rId2"/>
              </a:rPr>
              <a:t>"Sklepy cynamonowe"</a:t>
            </a:r>
            <a:r>
              <a:rPr lang="pl-PL" b="0" i="0" dirty="0">
                <a:solidFill>
                  <a:srgbClr val="5A5A5A"/>
                </a:solidFill>
                <a:effectLst/>
                <a:latin typeface="MoreCompPro-Book"/>
              </a:rPr>
              <a:t> oraz </a:t>
            </a:r>
            <a:r>
              <a:rPr lang="pl-PL" b="0" i="0" u="sng" dirty="0">
                <a:solidFill>
                  <a:srgbClr val="E40044"/>
                </a:solidFill>
                <a:effectLst/>
                <a:latin typeface="MoreCompPro-Book"/>
                <a:hlinkClick r:id="rId3"/>
              </a:rPr>
              <a:t>"Sanatorium pod Klepsydrą"</a:t>
            </a:r>
            <a:r>
              <a:rPr lang="pl-PL" b="0" i="0" dirty="0">
                <a:solidFill>
                  <a:srgbClr val="5A5A5A"/>
                </a:solidFill>
                <a:effectLst/>
                <a:latin typeface="MoreCompPro-Book"/>
              </a:rPr>
              <a:t>, a także kilka utworów nie  włączonych przez pisarza do pierwodruków wspomnianych zbiorów. Do tego należy dodać niezwykle interesujący zespół listów, wydany w tzw. </a:t>
            </a:r>
            <a:r>
              <a:rPr lang="pl-PL" b="0" i="0" u="sng" dirty="0">
                <a:solidFill>
                  <a:srgbClr val="E40044"/>
                </a:solidFill>
                <a:effectLst/>
                <a:latin typeface="MoreCompPro-Book"/>
                <a:hlinkClick r:id="rId4"/>
              </a:rPr>
              <a:t>"Księdze listów"</a:t>
            </a:r>
            <a:r>
              <a:rPr lang="pl-PL" b="0" i="0" dirty="0">
                <a:solidFill>
                  <a:srgbClr val="5A5A5A"/>
                </a:solidFill>
                <a:effectLst/>
                <a:latin typeface="MoreCompPro-Book"/>
              </a:rPr>
              <a:t>, jak również "szkice krytyczne" (głównie recenzje utworów literackich, publikowane na łamach prasy), dopiero niedawno zebrane w odrębnym tomie.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3300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EFC8A28-EB8F-C2AF-9D72-B345801845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9" b="866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79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 &quot;Zainstalowani na wieczność – Bruno Schulz i Drohobycz (epizod łódzki)&quot; ">
            <a:extLst>
              <a:ext uri="{FF2B5EF4-FFF2-40B4-BE49-F238E27FC236}">
                <a16:creationId xmlns:a16="http://schemas.microsoft.com/office/drawing/2014/main" id="{467BD8B4-6BB2-8CD1-D6B6-D54037C227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b="1323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615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2B6C454-66D6-F01A-CABB-E8DE0D53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Zachęcamy do wędrówki śladami Brunona Schulza.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0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F820C5-73CF-D23A-6BDB-43D884D80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137"/>
            <a:ext cx="10515600" cy="4981826"/>
          </a:xfrm>
        </p:spPr>
        <p:txBody>
          <a:bodyPr>
            <a:normAutofit/>
          </a:bodyPr>
          <a:lstStyle/>
          <a:p>
            <a:r>
              <a:rPr lang="pl-PL" b="0" i="0" dirty="0">
                <a:solidFill>
                  <a:srgbClr val="5A5A5A"/>
                </a:solidFill>
                <a:effectLst/>
                <a:latin typeface="MoreCompPro-Book"/>
              </a:rPr>
              <a:t>To właśnie z Schulza - nadawcy listów do przyjaciół i znajomych narodził się Schulz - pisarz. Zasadniczą rolę w tym przeistoczeniu skromnego nauczyciela prac ręcznych w artystę odegrała </a:t>
            </a:r>
            <a:r>
              <a:rPr lang="pl-PL" b="0" i="0" u="sng" dirty="0">
                <a:solidFill>
                  <a:srgbClr val="E40044"/>
                </a:solidFill>
                <a:effectLst/>
                <a:latin typeface="MoreCompPro-Book"/>
                <a:hlinkClick r:id="rId2"/>
              </a:rPr>
              <a:t>Zofia Nałkowska</a:t>
            </a:r>
            <a:r>
              <a:rPr lang="pl-PL" b="0" i="0" dirty="0">
                <a:solidFill>
                  <a:srgbClr val="5A5A5A"/>
                </a:solidFill>
                <a:effectLst/>
                <a:latin typeface="MoreCompPro-Book"/>
              </a:rPr>
              <a:t>, z którą Schulz był zaprzyjaźniony (odwiedzał ją często w Warszawie). Aby znaleźć pełniejszą ekspresję dla swojej wizji świata, a zarazem wyobraźni, autor wzbogacił narrację, opisy, wprowadził bohaterów, zastosował barwniejszy język, pełen anachronizmów, regionalizmów, metafor, co sprawia, że czyta się tę wielowątkową, wielowarstwową prozę z rosnącym zaciekawieniem. </a:t>
            </a:r>
          </a:p>
          <a:p>
            <a:r>
              <a:rPr lang="pl-PL" b="0" i="0" dirty="0">
                <a:solidFill>
                  <a:srgbClr val="5A5A5A"/>
                </a:solidFill>
                <a:effectLst/>
                <a:latin typeface="MoreCompPro-Book"/>
              </a:rPr>
              <a:t>Ogólnoświatową fascynację dorobkiem literackim Schulza potwierdza narastająca ilość przekładów, komentarzy i opracowań literaturoznawczych 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473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3676C4-4709-8384-19C3-D59B68AD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Śladami Bruna Schulza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95081E-F16C-A9E0-1C62-2472313B7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pl-PL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"Wędrówki śladami Bruna Schulza po Drohobyczu" .</a:t>
            </a:r>
          </a:p>
          <a:p>
            <a:pPr algn="l"/>
            <a:r>
              <a:rPr lang="pl-PL" b="1" dirty="0">
                <a:solidFill>
                  <a:srgbClr val="000000"/>
                </a:solidFill>
                <a:latin typeface="Lato" panose="020F0502020204030203" pitchFamily="34" charset="0"/>
              </a:rPr>
              <a:t>P</a:t>
            </a:r>
            <a:r>
              <a:rPr lang="pl-PL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różno szukać ,w tym mieście , ulicy Krokodyli czy sklepów cynamonowych, to porównywanie rzeczywistości i literackich wyobrażeń może sprawić wielką frajdę.</a:t>
            </a: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Przy rynku w Drohobyczu niegdyś mieścił się jego </a:t>
            </a:r>
            <a:r>
              <a:rPr lang="pl-PL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dom</a:t>
            </a:r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. I to tutaj wyobraźnia podyktowała mu "</a:t>
            </a:r>
            <a:r>
              <a:rPr lang="pl-PL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Sklepy cynamonowe</a:t>
            </a:r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", jeden z dwóch tomów opowiadań obok "</a:t>
            </a:r>
            <a:r>
              <a:rPr lang="pl-PL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Sanatorium pod Klepsydrą</a:t>
            </a:r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".</a:t>
            </a:r>
          </a:p>
          <a:p>
            <a:pPr algn="l"/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Pochodził z rodziny zasymilowanych Żydów, w jego domu mówiło się po polsku. Swoje prowincjonalne miasto - </a:t>
            </a:r>
            <a:r>
              <a:rPr lang="pl-PL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Drohobycz</a:t>
            </a:r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- ukochał. W jego opowiadaniach, ale też oryginalnych rysunkach, małomiasteczkowe życie przeplata się ze snem.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081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raz zawierający tekst, budynek, stare, klasyczne&#10;&#10;Opis wygenerowany automatycznie">
            <a:extLst>
              <a:ext uri="{FF2B5EF4-FFF2-40B4-BE49-F238E27FC236}">
                <a16:creationId xmlns:a16="http://schemas.microsoft.com/office/drawing/2014/main" id="{9A329CAA-C38A-9A88-300D-39268112F1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8876BF2-4A3F-0091-7842-30A94655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Rynek w Drohobyczu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6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rohobycz. Dom Brunona Schulza">
            <a:extLst>
              <a:ext uri="{FF2B5EF4-FFF2-40B4-BE49-F238E27FC236}">
                <a16:creationId xmlns:a16="http://schemas.microsoft.com/office/drawing/2014/main" id="{65A4D9CE-0F9C-7141-182D-5065A35EB0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3" b="756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F3DC6B3-C349-F604-440B-29F19006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Dom ,w którym urodził się Bruno Schulz</a:t>
            </a:r>
          </a:p>
        </p:txBody>
      </p:sp>
      <p:cxnSp>
        <p:nvCxnSpPr>
          <p:cNvPr id="10249" name="Straight Connector 1024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1" name="Straight Connector 1025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4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A27620-F486-BEDD-B603-E58EF73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161925"/>
            <a:ext cx="11210925" cy="519113"/>
          </a:xfrm>
        </p:spPr>
        <p:txBody>
          <a:bodyPr>
            <a:normAutofit fontScale="90000"/>
          </a:bodyPr>
          <a:lstStyle/>
          <a:p>
            <a:r>
              <a:rPr lang="pl-PL" dirty="0"/>
              <a:t>Villa Bianki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F71DB3-5813-2779-C6AB-7AC58C860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 lnSpcReduction="10000"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Villa Bianki</a:t>
            </a:r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 opisywana w twórczości, dziś jest m.in. muzeum rysunków, jakie Bruno wykonywał na ścianach mieszkania niemieckiego oficera w czasie okupacji wojennej. 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Z kolei w gmachu uniwersytetu, a wcześniej gimnazjum, w którym się uczył, a potem pracował wybitny nauczyciel rysunku i robót ręcznych - Bruno Schulz - jest specjalnie mu poświęcona pracownia.</a:t>
            </a:r>
            <a:endParaRPr lang="pl-PL" dirty="0"/>
          </a:p>
        </p:txBody>
      </p:sp>
      <p:pic>
        <p:nvPicPr>
          <p:cNvPr id="1026" name="Picture 2" descr="Willa BIANKI - Drohobycz">
            <a:extLst>
              <a:ext uri="{FF2B5EF4-FFF2-40B4-BE49-F238E27FC236}">
                <a16:creationId xmlns:a16="http://schemas.microsoft.com/office/drawing/2014/main" id="{18309326-7117-3860-6D96-B0C20A7FB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809625"/>
            <a:ext cx="459105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1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4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A8CF82C-F3DD-BFD1-7D69-A46AB6F2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dirty="0" err="1">
                <a:solidFill>
                  <a:srgbClr val="FFFFFF"/>
                </a:solidFill>
                <a:effectLst/>
              </a:rPr>
              <a:t>Synagoga</a:t>
            </a:r>
            <a:r>
              <a:rPr lang="en-US" sz="36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</a:rPr>
              <a:t>przy</a:t>
            </a:r>
            <a:r>
              <a:rPr lang="en-US" sz="36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</a:rPr>
              <a:t>ul</a:t>
            </a:r>
            <a:r>
              <a:rPr lang="en-US" sz="3600" b="0" i="0" dirty="0">
                <a:solidFill>
                  <a:srgbClr val="FFFFFF"/>
                </a:solidFill>
                <a:effectLst/>
              </a:rPr>
              <a:t>. </a:t>
            </a:r>
            <a:r>
              <a:rPr lang="en-US" sz="3600" b="0" i="0" dirty="0" err="1">
                <a:solidFill>
                  <a:srgbClr val="FFFFFF"/>
                </a:solidFill>
                <a:effectLst/>
              </a:rPr>
              <a:t>Mazepy</a:t>
            </a:r>
            <a:r>
              <a:rPr lang="en-US" sz="3600" b="0" i="0" dirty="0">
                <a:solidFill>
                  <a:srgbClr val="FFFFFF"/>
                </a:solidFill>
                <a:effectLst/>
              </a:rPr>
              <a:t> 11</a:t>
            </a:r>
            <a:br>
              <a:rPr lang="pl-PL" sz="3600" b="0" i="0" dirty="0">
                <a:solidFill>
                  <a:srgbClr val="FFFFFF"/>
                </a:solidFill>
                <a:effectLst/>
              </a:rPr>
            </a:br>
            <a:r>
              <a:rPr lang="en-US" sz="3600" b="0" i="0" dirty="0">
                <a:solidFill>
                  <a:srgbClr val="FFFFFF"/>
                </a:solidFill>
                <a:effectLst/>
              </a:rPr>
              <a:t> w </a:t>
            </a:r>
            <a:r>
              <a:rPr lang="en-US" sz="3600" b="0" i="0" dirty="0" err="1">
                <a:solidFill>
                  <a:srgbClr val="FFFFFF"/>
                </a:solidFill>
                <a:effectLst/>
              </a:rPr>
              <a:t>Drohobyczu</a:t>
            </a:r>
            <a:br>
              <a:rPr lang="en-US" sz="3600" b="0" i="0" dirty="0">
                <a:solidFill>
                  <a:srgbClr val="FFFFFF"/>
                </a:solidFill>
                <a:effectLst/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05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lustracja">
            <a:extLst>
              <a:ext uri="{FF2B5EF4-FFF2-40B4-BE49-F238E27FC236}">
                <a16:creationId xmlns:a16="http://schemas.microsoft.com/office/drawing/2014/main" id="{A13CFF08-A947-597C-5D43-F8516C7969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2" r="1" b="688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4199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1495</Words>
  <Application>Microsoft Office PowerPoint</Application>
  <PresentationFormat>Panoramiczny</PresentationFormat>
  <Paragraphs>48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44" baseType="lpstr">
      <vt:lpstr>arial</vt:lpstr>
      <vt:lpstr>arial</vt:lpstr>
      <vt:lpstr>Calibri</vt:lpstr>
      <vt:lpstr>Calibri Light</vt:lpstr>
      <vt:lpstr>GoodCompPro-Bold</vt:lpstr>
      <vt:lpstr>helvetica</vt:lpstr>
      <vt:lpstr>Lato</vt:lpstr>
      <vt:lpstr>MoreCompPro-Book</vt:lpstr>
      <vt:lpstr>Muli</vt:lpstr>
      <vt:lpstr>pt serif</vt:lpstr>
      <vt:lpstr>Tahoma</vt:lpstr>
      <vt:lpstr>Times New Roman</vt:lpstr>
      <vt:lpstr>Motyw pakietu Office</vt:lpstr>
      <vt:lpstr>Bruno Schulz i jego świat</vt:lpstr>
      <vt:lpstr>Bruno Schulz 12.07.1892—19.11.1942 </vt:lpstr>
      <vt:lpstr>Sklepy cynamonowe </vt:lpstr>
      <vt:lpstr>Prezentacja programu PowerPoint</vt:lpstr>
      <vt:lpstr>Śladami Bruna Schulza</vt:lpstr>
      <vt:lpstr>Rynek w Drohobyczu</vt:lpstr>
      <vt:lpstr>Dom ,w którym urodził się Bruno Schulz</vt:lpstr>
      <vt:lpstr>Villa Bianki</vt:lpstr>
      <vt:lpstr>Synagoga przy ul. Mazepy 11  w Drohobyczu </vt:lpstr>
      <vt:lpstr>Wielka Synagoga w Drohobyczu</vt:lpstr>
      <vt:lpstr>Drohobycz rok 1924</vt:lpstr>
      <vt:lpstr>Prezentacja programu PowerPoint</vt:lpstr>
      <vt:lpstr>Wystawa w Krakowie pokazuje kilkadziesiąt rysunków i grafik Brunona Schulza</vt:lpstr>
      <vt:lpstr>Prezentacja programu PowerPoint</vt:lpstr>
      <vt:lpstr>Bruno Schulz: Sex-Fiction </vt:lpstr>
      <vt:lpstr>Prezentacja programu PowerPoint</vt:lpstr>
      <vt:lpstr>Prezentacja programu PowerPoint</vt:lpstr>
      <vt:lpstr>Bruno Schulz – „Odwieczna baśń „ Xsięga Bałwochwalcza, 1920-1922.</vt:lpstr>
      <vt:lpstr>Bruno Schulz - autoportrety</vt:lpstr>
      <vt:lpstr>Drohobycz</vt:lpstr>
      <vt:lpstr>Bruno Schulz został zastrzelony przez niemieckiego oficera 19 listopada 1942 r. na skrzyżowaniu ulic Czackiego i Mickiewicza w Drohobyczu.</vt:lpstr>
      <vt:lpstr>HISTORIA BRUNONA SCHULZA PODCZAS OKUPACJI NIEMIECKIEJ </vt:lpstr>
      <vt:lpstr>HISTORIA BRUNONA SCHULZA PODCZAS OKUPACJI NIEMIECKIEJ </vt:lpstr>
      <vt:lpstr>Prezentacja programu PowerPoint</vt:lpstr>
      <vt:lpstr>HISTORIA BRUNONA SCHULZA PODCZAS OKUPACJI NIEMIECKIEJ </vt:lpstr>
      <vt:lpstr>Prezentacja programu PowerPoint</vt:lpstr>
      <vt:lpstr>Prezentacja programu PowerPoint</vt:lpstr>
      <vt:lpstr>Prezentacja programu PowerPoint</vt:lpstr>
      <vt:lpstr>Zachowane freski Brunona Schulza</vt:lpstr>
      <vt:lpstr>Prezentacja programu PowerPoint</vt:lpstr>
      <vt:lpstr>Zachęcamy do wędrówki śladami Brunona Schulza.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Bruno Schulz</dc:title>
  <dc:creator>Teresa Kleczek</dc:creator>
  <cp:lastModifiedBy>Magdalena Zaczek</cp:lastModifiedBy>
  <cp:revision>7</cp:revision>
  <dcterms:created xsi:type="dcterms:W3CDTF">2023-01-02T07:13:49Z</dcterms:created>
  <dcterms:modified xsi:type="dcterms:W3CDTF">2023-01-03T12:01:24Z</dcterms:modified>
</cp:coreProperties>
</file>